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mpg" ContentType="video/m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81" r:id="rId2"/>
    <p:sldId id="474" r:id="rId3"/>
    <p:sldId id="476" r:id="rId4"/>
    <p:sldId id="498" r:id="rId5"/>
    <p:sldId id="477" r:id="rId6"/>
    <p:sldId id="479" r:id="rId7"/>
    <p:sldId id="480" r:id="rId8"/>
    <p:sldId id="482" r:id="rId9"/>
    <p:sldId id="481" r:id="rId10"/>
    <p:sldId id="473" r:id="rId11"/>
    <p:sldId id="478" r:id="rId12"/>
    <p:sldId id="484" r:id="rId13"/>
    <p:sldId id="485" r:id="rId14"/>
    <p:sldId id="486" r:id="rId15"/>
    <p:sldId id="487" r:id="rId16"/>
    <p:sldId id="494" r:id="rId17"/>
    <p:sldId id="488" r:id="rId18"/>
    <p:sldId id="489" r:id="rId19"/>
    <p:sldId id="490" r:id="rId20"/>
    <p:sldId id="491" r:id="rId21"/>
    <p:sldId id="493" r:id="rId22"/>
    <p:sldId id="492" r:id="rId23"/>
    <p:sldId id="504" r:id="rId24"/>
    <p:sldId id="505" r:id="rId25"/>
    <p:sldId id="495" r:id="rId26"/>
    <p:sldId id="496" r:id="rId27"/>
    <p:sldId id="497" r:id="rId28"/>
    <p:sldId id="500" r:id="rId29"/>
    <p:sldId id="501" r:id="rId30"/>
    <p:sldId id="502" r:id="rId31"/>
    <p:sldId id="503" r:id="rId32"/>
    <p:sldId id="506" r:id="rId33"/>
    <p:sldId id="507" r:id="rId34"/>
    <p:sldId id="508" r:id="rId35"/>
    <p:sldId id="509" r:id="rId36"/>
    <p:sldId id="510" r:id="rId37"/>
    <p:sldId id="34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08"/>
    <p:restoredTop sz="94472"/>
  </p:normalViewPr>
  <p:slideViewPr>
    <p:cSldViewPr snapToGrid="0" snapToObjects="1">
      <p:cViewPr>
        <p:scale>
          <a:sx n="70" d="100"/>
          <a:sy n="70" d="100"/>
        </p:scale>
        <p:origin x="336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940D9-A0F5-5441-BFC1-53C136B72435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795AA-8646-AB4D-816D-6B926830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4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55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0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5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0588"/>
            <a:ext cx="12192000" cy="0"/>
          </a:xfrm>
          <a:prstGeom prst="line">
            <a:avLst/>
          </a:prstGeom>
          <a:ln w="5080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3FB2-19F0-2A47-895C-60E51D6E971E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3.mpg"/><Relationship Id="rId2" Type="http://schemas.openxmlformats.org/officeDocument/2006/relationships/video" Target="../media/media3.m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0704" y="1792224"/>
            <a:ext cx="9272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Homework 3 out</a:t>
            </a:r>
            <a:r>
              <a:rPr lang="en-US" sz="2800" dirty="0" smtClean="0"/>
              <a:t> (due 10/4)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b="1" dirty="0" smtClean="0"/>
              <a:t>Midterm next week! </a:t>
            </a:r>
            <a:r>
              <a:rPr lang="en-US" sz="2800" dirty="0" smtClean="0"/>
              <a:t>(10/6)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9100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(MDPs) vs. Online (RL)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203971" y="5358824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alibri" pitchFamily="34" charset="0"/>
              </a:rPr>
              <a:t>Offline </a:t>
            </a:r>
            <a:r>
              <a:rPr lang="en-US" sz="3200" u="sng" dirty="0" smtClean="0">
                <a:latin typeface="Calibri" pitchFamily="34" charset="0"/>
              </a:rPr>
              <a:t>Computation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alibri" pitchFamily="34" charset="0"/>
              </a:rPr>
              <a:t>Online </a:t>
            </a:r>
            <a:r>
              <a:rPr lang="en-US" sz="3200" u="sng" dirty="0" smtClean="0">
                <a:latin typeface="Calibri" pitchFamily="34" charset="0"/>
              </a:rPr>
              <a:t>Learning</a:t>
            </a:r>
            <a:endParaRPr lang="en-US" sz="3200" u="sng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59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we’ll take for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Model-based learning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Try a bunch of things until we know enough to pretend it’s an MDP!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Model-free learning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Focus on the policy, not the transition/reward model.</a:t>
            </a:r>
            <a:endParaRPr lang="en-US" dirty="0"/>
          </a:p>
          <a:p>
            <a:pPr marL="923925" marR="0" lvl="0" indent="0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i="1" dirty="0" smtClean="0"/>
              <a:t>Passive</a:t>
            </a:r>
            <a:r>
              <a:rPr lang="en-US" dirty="0" smtClean="0"/>
              <a:t> – use a fixed policy and iterate</a:t>
            </a:r>
          </a:p>
          <a:p>
            <a:pPr marL="923925" marR="0" lvl="0" indent="0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i="1" dirty="0" smtClean="0"/>
              <a:t>Active</a:t>
            </a:r>
            <a:r>
              <a:rPr lang="en-US" dirty="0" smtClean="0"/>
              <a:t> – try to figure it all out at once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51959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learning</a:t>
            </a:r>
            <a:endParaRPr lang="en-US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 smtClean="0"/>
              <a:t>General idea:</a:t>
            </a:r>
            <a:endParaRPr lang="en-US" sz="2600" dirty="0" smtClean="0"/>
          </a:p>
          <a:p>
            <a:pPr lvl="1">
              <a:lnSpc>
                <a:spcPct val="80000"/>
              </a:lnSpc>
            </a:pPr>
            <a:r>
              <a:rPr lang="en-US" sz="2200" dirty="0" smtClean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600" dirty="0" smtClean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Normalize to give an estimate of</a:t>
            </a:r>
            <a:endParaRPr lang="en-US" sz="2200" b="1" dirty="0" smtClean="0"/>
          </a:p>
          <a:p>
            <a:pPr lvl="1">
              <a:lnSpc>
                <a:spcPct val="80000"/>
              </a:lnSpc>
            </a:pPr>
            <a:r>
              <a:rPr lang="en-US" sz="2200" dirty="0" smtClean="0"/>
              <a:t>Discover each </a:t>
            </a:r>
            <a:r>
              <a:rPr lang="en-US" sz="2200" b="1" dirty="0" smtClean="0"/>
              <a:t>                      </a:t>
            </a:r>
            <a:r>
              <a:rPr lang="en-US" sz="2200" dirty="0" smtClean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r>
              <a:rPr lang="en-US" sz="2600" dirty="0" smtClean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 smtClean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486817" y="4001294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335754" y="4306094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86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A, exit,    x, -10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1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3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 smtClean="0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 smtClean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 smtClean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 smtClean="0">
                <a:latin typeface="Calibri"/>
                <a:cs typeface="Calibri"/>
              </a:rPr>
              <a:t>…</a:t>
            </a:r>
          </a:p>
          <a:p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 smtClean="0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 smtClean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 smtClean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 smtClean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 smtClean="0">
                <a:latin typeface="Calibri"/>
                <a:cs typeface="Calibri"/>
              </a:rPr>
              <a:t>…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  <p:sp>
        <p:nvSpPr>
          <p:cNvPr id="4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Model-based learning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8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with model-based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272"/>
            <a:ext cx="10515600" cy="5123815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can require a </a:t>
            </a:r>
            <a:r>
              <a:rPr lang="en-US" b="1" dirty="0" smtClean="0"/>
              <a:t>lot</a:t>
            </a:r>
            <a:r>
              <a:rPr lang="en-US" dirty="0" smtClean="0"/>
              <a:t> of samples!</a:t>
            </a:r>
          </a:p>
          <a:p>
            <a:pPr marL="815975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If have many actions/states, need hundreds/thousands/millions of samples to estimate a good probability distribution</a:t>
            </a:r>
          </a:p>
          <a:p>
            <a:pPr marL="815975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E.g., blackjack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Every transition and reward is independent!</a:t>
            </a:r>
          </a:p>
          <a:p>
            <a:pPr marL="815975" indent="-344488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 smtClean="0"/>
              <a:t>So not leveraging information from action </a:t>
            </a:r>
            <a:r>
              <a:rPr lang="en-US" u="sng" dirty="0" smtClean="0"/>
              <a:t>sequence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endParaRPr lang="en-US" u="sng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Lots of extra computation!</a:t>
            </a:r>
          </a:p>
          <a:p>
            <a:pPr marL="815975" indent="-344488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 smtClean="0"/>
              <a:t>First, estimate T and R</a:t>
            </a:r>
          </a:p>
          <a:p>
            <a:pPr marL="815975" indent="-344488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 smtClean="0"/>
              <a:t>Then, solve an MDP</a:t>
            </a:r>
          </a:p>
          <a:p>
            <a:pPr marL="815975" indent="-344488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 smtClean="0"/>
              <a:t>Not very efficient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we’ll take for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Model-based learning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Try a bunch of things until we know enough to pretend it’s an MDP!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Model-free learning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Focus on the policy, not the transition/reward model.</a:t>
            </a:r>
            <a:endParaRPr lang="en-US" dirty="0"/>
          </a:p>
          <a:p>
            <a:pPr marL="923925" marR="0" lvl="0" indent="0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i="1" dirty="0" smtClean="0"/>
              <a:t>Passive</a:t>
            </a:r>
            <a:r>
              <a:rPr lang="en-US" dirty="0" smtClean="0"/>
              <a:t> – use a fixed policy and iterate</a:t>
            </a:r>
          </a:p>
          <a:p>
            <a:pPr marL="923925" marR="0" lvl="0" indent="0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i="1" dirty="0" smtClean="0"/>
              <a:t>Active</a:t>
            </a:r>
            <a:r>
              <a:rPr lang="en-US" dirty="0" smtClean="0"/>
              <a:t> – try to figure it all out at once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18837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0432" y="1825625"/>
            <a:ext cx="9802368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/>
              <a:t>Before, we used utilities of </a:t>
            </a:r>
            <a:r>
              <a:rPr lang="en-US" sz="3200" b="1" dirty="0" smtClean="0"/>
              <a:t>states</a:t>
            </a:r>
            <a:endParaRPr lang="en-US" sz="3200" dirty="0" smtClean="0"/>
          </a:p>
          <a:p>
            <a:pPr marL="471488" indent="-344488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Calculated via expected outcomes with </a:t>
            </a:r>
            <a:r>
              <a:rPr lang="en-US" i="1" dirty="0" smtClean="0"/>
              <a:t>T</a:t>
            </a:r>
            <a:r>
              <a:rPr lang="en-US" dirty="0" smtClean="0"/>
              <a:t> and </a:t>
            </a:r>
            <a:r>
              <a:rPr lang="en-US" i="1" dirty="0" smtClean="0"/>
              <a:t>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Now, since T/R are unknown, consider </a:t>
            </a:r>
            <a:r>
              <a:rPr lang="en-US" sz="3200" dirty="0" err="1" smtClean="0"/>
              <a:t>utilites</a:t>
            </a:r>
            <a:r>
              <a:rPr lang="en-US" sz="3200" dirty="0" smtClean="0"/>
              <a:t> of </a:t>
            </a:r>
            <a:r>
              <a:rPr lang="en-US" sz="3200" b="1" dirty="0" smtClean="0"/>
              <a:t>state-action pairs</a:t>
            </a:r>
            <a:endParaRPr lang="en-US" sz="3200" dirty="0" smtClean="0"/>
          </a:p>
          <a:p>
            <a:pPr marL="471488" indent="-344488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What is the expected utility of taking action </a:t>
            </a:r>
            <a:r>
              <a:rPr lang="en-US" i="1" dirty="0" smtClean="0"/>
              <a:t>a</a:t>
            </a:r>
            <a:r>
              <a:rPr lang="en-US" dirty="0" smtClean="0"/>
              <a:t> from state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marL="471488" indent="-344488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Called the </a:t>
            </a:r>
            <a:r>
              <a:rPr lang="en-US" b="1" dirty="0"/>
              <a:t>Q</a:t>
            </a:r>
            <a:r>
              <a:rPr lang="en-US" b="1" dirty="0" smtClean="0"/>
              <a:t> function</a:t>
            </a:r>
            <a:r>
              <a:rPr lang="en-US" dirty="0" smtClean="0"/>
              <a:t> </a:t>
            </a:r>
            <a:r>
              <a:rPr lang="en-US" i="1" dirty="0" smtClean="0"/>
              <a:t>Q(</a:t>
            </a:r>
            <a:r>
              <a:rPr lang="en-US" i="1" dirty="0" err="1" smtClean="0"/>
              <a:t>a,s</a:t>
            </a:r>
            <a:r>
              <a:rPr lang="en-US" i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797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</a:t>
            </a:r>
            <a:r>
              <a:rPr lang="en-US" dirty="0" smtClean="0"/>
              <a:t>reinforcement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95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</a:t>
            </a:r>
            <a:r>
              <a:rPr lang="en-US" dirty="0" smtClean="0"/>
              <a:t>reinforcement learning</a:t>
            </a: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Input: a fixed policy </a:t>
            </a:r>
            <a:r>
              <a:rPr lang="en-US" sz="2400" dirty="0" smtClean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transitions T(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rewards R(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Goal: learn the </a:t>
            </a:r>
            <a:r>
              <a:rPr lang="en-US" sz="2400" dirty="0" smtClean="0">
                <a:solidFill>
                  <a:srgbClr val="CC0000"/>
                </a:solidFill>
              </a:rPr>
              <a:t>state-action </a:t>
            </a:r>
            <a:r>
              <a:rPr lang="en-US" i="1" dirty="0">
                <a:solidFill>
                  <a:srgbClr val="CC0000"/>
                </a:solidFill>
              </a:rPr>
              <a:t>Q</a:t>
            </a:r>
            <a:r>
              <a:rPr lang="en-US" sz="2400" dirty="0" smtClean="0">
                <a:solidFill>
                  <a:srgbClr val="CC0000"/>
                </a:solidFill>
              </a:rPr>
              <a:t> </a:t>
            </a:r>
            <a:r>
              <a:rPr lang="en-US" sz="2400" dirty="0" smtClean="0">
                <a:solidFill>
                  <a:srgbClr val="CC0000"/>
                </a:solidFill>
              </a:rPr>
              <a:t>values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60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method (aka Direct Evaluation)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88" y="1447800"/>
            <a:ext cx="7442200" cy="4729164"/>
          </a:xfrm>
        </p:spPr>
        <p:txBody>
          <a:bodyPr>
            <a:normAutofit lnSpcReduction="10000"/>
          </a:bodyPr>
          <a:lstStyle/>
          <a:p>
            <a:r>
              <a:rPr lang="en-US" sz="2800" u="sng" dirty="0" smtClean="0"/>
              <a:t>Goal</a:t>
            </a:r>
            <a:r>
              <a:rPr lang="en-US" sz="2800" dirty="0" smtClean="0"/>
              <a:t>: Compute values for each state under </a:t>
            </a:r>
            <a:r>
              <a:rPr lang="en-US" sz="2800" dirty="0" smtClean="0">
                <a:sym typeface="Symbol" pitchFamily="18" charset="2"/>
              </a:rPr>
              <a:t></a:t>
            </a:r>
          </a:p>
          <a:p>
            <a:pPr lvl="1"/>
            <a:r>
              <a:rPr lang="en-US" dirty="0" smtClean="0">
                <a:sym typeface="Symbol" pitchFamily="18" charset="2"/>
              </a:rPr>
              <a:t>Using a fixed policy, so only one action</a:t>
            </a:r>
          </a:p>
          <a:p>
            <a:pPr lvl="1"/>
            <a:r>
              <a:rPr lang="en-US" i="1" dirty="0" smtClean="0">
                <a:sym typeface="Symbol" pitchFamily="18" charset="2"/>
              </a:rPr>
              <a:t>Q(</a:t>
            </a:r>
            <a:r>
              <a:rPr lang="en-US" i="1" dirty="0" err="1" smtClean="0">
                <a:sym typeface="Symbol" pitchFamily="18" charset="2"/>
              </a:rPr>
              <a:t>s,a</a:t>
            </a:r>
            <a:r>
              <a:rPr lang="en-US" i="1" dirty="0" smtClean="0">
                <a:sym typeface="Symbol" pitchFamily="18" charset="2"/>
              </a:rPr>
              <a:t>) = U(s)</a:t>
            </a:r>
            <a:r>
              <a:rPr lang="en-US" dirty="0" smtClean="0">
                <a:sym typeface="Symbol" pitchFamily="18" charset="2"/>
              </a:rPr>
              <a:t>!</a:t>
            </a:r>
            <a:endParaRPr lang="en-US" sz="2400" dirty="0" smtClean="0">
              <a:sym typeface="Symbol" pitchFamily="18" charset="2"/>
            </a:endParaRPr>
          </a:p>
          <a:p>
            <a:pPr lvl="2"/>
            <a:endParaRPr lang="en-US" sz="2000" dirty="0" smtClean="0"/>
          </a:p>
          <a:p>
            <a:r>
              <a:rPr lang="en-US" sz="2800" u="sng" dirty="0" smtClean="0"/>
              <a:t>Idea</a:t>
            </a:r>
            <a:r>
              <a:rPr lang="en-US" sz="2800" dirty="0" smtClean="0"/>
              <a:t>: Average together observed sample values</a:t>
            </a:r>
          </a:p>
          <a:p>
            <a:pPr lvl="1"/>
            <a:r>
              <a:rPr lang="en-US" sz="2400" dirty="0" smtClean="0"/>
              <a:t>Act according to </a:t>
            </a:r>
            <a:r>
              <a:rPr lang="en-US" sz="2400" dirty="0" smtClean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 smtClean="0"/>
              <a:t>Every time you visit a state, write down what the sum of discounted rewards turned out to </a:t>
            </a:r>
            <a:r>
              <a:rPr lang="en-US" sz="2400" dirty="0" smtClean="0"/>
              <a:t>be</a:t>
            </a:r>
          </a:p>
          <a:p>
            <a:pPr lvl="2"/>
            <a:r>
              <a:rPr lang="en-US" sz="2000" dirty="0" smtClean="0"/>
              <a:t>Note that you only know these at the </a:t>
            </a:r>
            <a:r>
              <a:rPr lang="en-US" sz="2000" b="1" dirty="0" smtClean="0"/>
              <a:t>end</a:t>
            </a:r>
            <a:r>
              <a:rPr lang="en-US" sz="2000" dirty="0" smtClean="0"/>
              <a:t> of execution!</a:t>
            </a:r>
            <a:endParaRPr lang="en-US" sz="2000" dirty="0" smtClean="0"/>
          </a:p>
          <a:p>
            <a:pPr lvl="1"/>
            <a:r>
              <a:rPr lang="en-US" sz="2400" dirty="0" smtClean="0"/>
              <a:t>Average those samples</a:t>
            </a:r>
          </a:p>
          <a:p>
            <a:pPr lvl="2"/>
            <a:endParaRPr lang="en-US" sz="2000" dirty="0" smtClean="0"/>
          </a:p>
          <a:p>
            <a:r>
              <a:rPr lang="en-US" sz="2800" dirty="0" smtClean="0"/>
              <a:t>Monte Carlo, because using averaged behavior over many random samples</a:t>
            </a: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436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time: Markov Decision Processes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7337" y="2006573"/>
            <a:ext cx="5168653" cy="3534691"/>
          </a:xfrm>
          <a:prstGeom prst="rect">
            <a:avLst/>
          </a:prstGeom>
          <a:noFill/>
        </p:spPr>
      </p:pic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43012" y="1810704"/>
            <a:ext cx="5752988" cy="4279200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spcBef>
                <a:spcPts val="1600"/>
              </a:spcBef>
              <a:buNone/>
            </a:pPr>
            <a:r>
              <a:rPr lang="en-US" dirty="0" smtClean="0">
                <a:ea typeface="ＭＳ Ｐゴシック" pitchFamily="34" charset="-128"/>
              </a:rPr>
              <a:t>Defined </a:t>
            </a:r>
            <a:r>
              <a:rPr lang="en-US" dirty="0" smtClean="0">
                <a:ea typeface="ＭＳ Ｐゴシック" pitchFamily="34" charset="-128"/>
              </a:rPr>
              <a:t>by: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dirty="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dirty="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dirty="0" smtClean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dirty="0" smtClean="0">
                <a:ea typeface="ＭＳ Ｐゴシック" pitchFamily="34" charset="-128"/>
              </a:rPr>
              <a:t>’| s, a</a:t>
            </a:r>
            <a:r>
              <a:rPr lang="en-US" altLang="ja-JP" dirty="0" smtClean="0">
                <a:ea typeface="ＭＳ Ｐゴシック" pitchFamily="34" charset="-128"/>
              </a:rPr>
              <a:t>) 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dirty="0" smtClean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Sometimes just R(s) or R(s</a:t>
            </a:r>
            <a:r>
              <a:rPr lang="en-US" altLang="ja-JP" dirty="0" smtClean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Maybe 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8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</a:t>
            </a:r>
            <a:r>
              <a:rPr lang="en-US" sz="2400" dirty="0" smtClean="0">
                <a:latin typeface="Calibri"/>
                <a:cs typeface="Calibri"/>
              </a:rPr>
              <a:t>east,   </a:t>
            </a:r>
            <a:r>
              <a:rPr lang="en-US" sz="2400" dirty="0" smtClean="0">
                <a:latin typeface="Calibri"/>
                <a:cs typeface="Calibri"/>
              </a:rPr>
              <a:t>A,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A, exit,    x, -10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1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3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  x, +10</a:t>
            </a:r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/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+8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Monte Carlo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4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We’re making two key assumptions: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Exploring starts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Assume non-zero probability of starting in any state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Allows us to explore outcomes of every state (eventually)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Finite state sequence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Reward signals only come at end of sequence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Assume that we will always hit a terminal state in finite time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defRPr/>
            </a:pPr>
            <a:r>
              <a:rPr lang="en-US" dirty="0" smtClean="0"/>
              <a:t>Alternatively, use one-step </a:t>
            </a:r>
            <a:r>
              <a:rPr lang="en-US" dirty="0" err="1" smtClean="0"/>
              <a:t>lookahead</a:t>
            </a:r>
            <a:r>
              <a:rPr lang="en-US" dirty="0" smtClean="0"/>
              <a:t> with current estimates</a:t>
            </a:r>
          </a:p>
          <a:p>
            <a:pPr marL="1381125" lvl="1" indent="-452438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dirty="0" smtClean="0"/>
              <a:t>Like value iteration!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0"/>
            <a:ext cx="7213600" cy="520496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 eventually computes the </a:t>
            </a:r>
            <a:r>
              <a:rPr lang="en-US" sz="2400" dirty="0" smtClean="0">
                <a:latin typeface="Calibri"/>
                <a:cs typeface="Calibri"/>
              </a:rPr>
              <a:t>true expected utilities, </a:t>
            </a:r>
            <a:r>
              <a:rPr lang="en-US" sz="2400" dirty="0" smtClean="0">
                <a:latin typeface="Calibri"/>
                <a:cs typeface="Calibri"/>
              </a:rPr>
              <a:t>using just sample transitions</a:t>
            </a:r>
          </a:p>
          <a:p>
            <a:pPr lvl="1"/>
            <a:endParaRPr lang="en-US" sz="2400" dirty="0" smtClean="0">
              <a:latin typeface="Calibri"/>
              <a:cs typeface="Calibri"/>
            </a:endParaRPr>
          </a:p>
          <a:p>
            <a:r>
              <a:rPr lang="en-US" sz="2800" dirty="0" smtClean="0">
                <a:latin typeface="Calibri"/>
                <a:cs typeface="Calibri"/>
              </a:rPr>
              <a:t>What’s </a:t>
            </a:r>
            <a:r>
              <a:rPr lang="en-US" sz="2800" dirty="0" smtClean="0">
                <a:latin typeface="Calibri"/>
                <a:cs typeface="Calibri"/>
              </a:rPr>
              <a:t>bad about it?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Only gives information for one policy</a:t>
            </a:r>
          </a:p>
          <a:p>
            <a:pPr lvl="2"/>
            <a:r>
              <a:rPr lang="en-US" sz="2000" dirty="0" smtClean="0">
                <a:latin typeface="Calibri"/>
                <a:cs typeface="Calibri"/>
              </a:rPr>
              <a:t>May not visit every state!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It </a:t>
            </a:r>
            <a:r>
              <a:rPr lang="en-US" sz="2400" dirty="0" smtClean="0">
                <a:latin typeface="Calibri"/>
                <a:cs typeface="Calibri"/>
              </a:rPr>
              <a:t>wastes information about state connections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+8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+10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-10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-2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Direct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8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Reinforcement Learning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99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transitions T(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don’t know the rewards R(</a:t>
            </a:r>
            <a:r>
              <a:rPr lang="en-US" sz="2400" dirty="0" err="1" smtClean="0"/>
              <a:t>s,a,s</a:t>
            </a:r>
            <a:r>
              <a:rPr lang="en-US" sz="2400" dirty="0" smtClean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You choose the actions now</a:t>
            </a:r>
            <a:endParaRPr lang="en-US" sz="2400" dirty="0" smtClean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Goal: learn the optimal policy </a:t>
            </a:r>
            <a:r>
              <a:rPr lang="en-US" sz="2400" dirty="0" smtClean="0">
                <a:solidFill>
                  <a:srgbClr val="CC0000"/>
                </a:solidFill>
              </a:rPr>
              <a:t>and </a:t>
            </a:r>
            <a:r>
              <a:rPr lang="en-US" sz="2400" dirty="0" smtClean="0">
                <a:solidFill>
                  <a:srgbClr val="CC0000"/>
                </a:solidFill>
              </a:rPr>
              <a:t>values</a:t>
            </a:r>
          </a:p>
          <a:p>
            <a:pPr lvl="1"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Fundamental tradeoff: </a:t>
            </a:r>
            <a:r>
              <a:rPr lang="en-US" sz="2400" b="1" u="sng" dirty="0" smtClean="0"/>
              <a:t>exploration</a:t>
            </a:r>
            <a:r>
              <a:rPr lang="en-US" sz="2400" dirty="0" smtClean="0"/>
              <a:t> vs. </a:t>
            </a:r>
            <a:r>
              <a:rPr lang="en-US" sz="2400" b="1" u="sng" dirty="0" smtClean="0"/>
              <a:t>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Mutable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53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Think back to </a:t>
            </a:r>
            <a:r>
              <a:rPr lang="en-US" b="1" dirty="0" smtClean="0"/>
              <a:t>policy iteration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We have the evaluation step for a fixed policy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How do we calculate a better policy?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051801" y="4198985"/>
                <a:ext cx="6088398" cy="10599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 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1" y="4198985"/>
                <a:ext cx="6088398" cy="1059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350264" y="3737320"/>
            <a:ext cx="949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Policy update for an MDP: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382512" y="4198985"/>
            <a:ext cx="2757687" cy="9216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53992" y="5258891"/>
            <a:ext cx="3236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Instead of unknown</a:t>
            </a:r>
            <a:r>
              <a:rPr lang="en-US" sz="2400" i="1" dirty="0" smtClean="0"/>
              <a:t> </a:t>
            </a:r>
            <a:r>
              <a:rPr lang="en-US" sz="2400" dirty="0" smtClean="0"/>
              <a:t>transition probabilities, use Q values!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986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Mutable policies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096000" y="1449670"/>
                <a:ext cx="4936351" cy="10599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 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49670"/>
                <a:ext cx="4936351" cy="1059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170432" y="1748790"/>
            <a:ext cx="419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Policy update for Monte Carlo: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170432" y="2672030"/>
                <a:ext cx="9671303" cy="330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But now we need Q values (state-action pairs), not state values!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Solutions:</a:t>
                </a:r>
              </a:p>
              <a:p>
                <a:pPr marL="285750" indent="-28575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 smtClean="0"/>
                  <a:t>Modify exploring start assumption to randomly choose beginning state-action pair </a:t>
                </a:r>
                <a:r>
                  <a:rPr lang="en-US" sz="2400" i="1" dirty="0" smtClean="0"/>
                  <a:t>(</a:t>
                </a:r>
                <a:r>
                  <a:rPr lang="en-US" sz="2400" i="1" dirty="0" err="1" smtClean="0"/>
                  <a:t>s,a</a:t>
                </a:r>
                <a:r>
                  <a:rPr lang="en-US" sz="2400" i="1" dirty="0" smtClean="0"/>
                  <a:t>)</a:t>
                </a:r>
                <a:r>
                  <a:rPr lang="en-US" sz="2400" dirty="0" smtClean="0"/>
                  <a:t>, then follow deterministic policy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Will </a:t>
                </a:r>
                <a:r>
                  <a:rPr lang="en-US" sz="2000" u="sng" dirty="0" smtClean="0"/>
                  <a:t>eventually</a:t>
                </a:r>
                <a:r>
                  <a:rPr lang="en-US" sz="2000" dirty="0" smtClean="0"/>
                  <a:t> explore all state-actions</a:t>
                </a:r>
              </a:p>
              <a:p>
                <a:pPr marL="285750" indent="-285750">
                  <a:spcBef>
                    <a:spcPts val="1800"/>
                  </a:spcBef>
                  <a:buFont typeface="Arial" charset="0"/>
                  <a:buChar char="•"/>
                </a:pPr>
                <a:r>
                  <a:rPr lang="en-US" sz="2400" dirty="0" smtClean="0"/>
                  <a:t>Use a stochastic policy instead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𝐴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charset="0"/>
                          </a:rPr>
                          <m:t>&gt;0</m:t>
                        </m:r>
                      </m:e>
                    </m:d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432" y="2672030"/>
                <a:ext cx="9671303" cy="3308598"/>
              </a:xfrm>
              <a:prstGeom prst="rect">
                <a:avLst/>
              </a:prstGeom>
              <a:blipFill rotWithShape="0">
                <a:blip r:embed="rId3"/>
                <a:stretch>
                  <a:fillRect l="-946" t="-1473" b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004304" y="5149631"/>
            <a:ext cx="4700016" cy="138499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We’ll </a:t>
            </a:r>
            <a:r>
              <a:rPr lang="en-US" sz="2400" dirty="0"/>
              <a:t>assume exploring starts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Both options calculate all </a:t>
            </a:r>
            <a:r>
              <a:rPr lang="en-US" sz="2000" i="1" dirty="0"/>
              <a:t>(</a:t>
            </a:r>
            <a:r>
              <a:rPr lang="en-US" sz="2000" i="1" dirty="0" err="1"/>
              <a:t>s,a</a:t>
            </a:r>
            <a:r>
              <a:rPr lang="en-US" sz="2000" dirty="0"/>
              <a:t>) pairs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Exploring start makes computation </a:t>
            </a:r>
            <a:r>
              <a:rPr lang="en-US" sz="2000" dirty="0" smtClean="0"/>
              <a:t>simpler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386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Policy Iteration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391796"/>
            <a:ext cx="10515600" cy="4849495"/>
          </a:xfrm>
        </p:spPr>
        <p:txBody>
          <a:bodyPr/>
          <a:lstStyle/>
          <a:p>
            <a:r>
              <a:rPr lang="en-US" sz="2400" u="sng" dirty="0" smtClean="0"/>
              <a:t>Evaluation</a:t>
            </a:r>
            <a:r>
              <a:rPr lang="en-US" sz="2400" dirty="0" smtClean="0"/>
              <a:t>: </a:t>
            </a:r>
            <a:endParaRPr lang="en-US" sz="2400" dirty="0" smtClean="0"/>
          </a:p>
          <a:p>
            <a:pPr lvl="1"/>
            <a:r>
              <a:rPr lang="en-US" sz="2000" dirty="0" smtClean="0"/>
              <a:t>For </a:t>
            </a:r>
            <a:r>
              <a:rPr lang="en-US" sz="2000" dirty="0" smtClean="0"/>
              <a:t>fixed current policy </a:t>
            </a:r>
            <a:r>
              <a:rPr lang="en-US" sz="2000" dirty="0" smtClean="0">
                <a:sym typeface="Symbol" pitchFamily="18" charset="2"/>
              </a:rPr>
              <a:t>, </a:t>
            </a:r>
            <a:r>
              <a:rPr lang="en-US" sz="2000" dirty="0" smtClean="0">
                <a:sym typeface="Symbol" pitchFamily="18" charset="2"/>
              </a:rPr>
              <a:t>use </a:t>
            </a:r>
            <a:r>
              <a:rPr lang="en-US" sz="2000" i="1" dirty="0" smtClean="0">
                <a:sym typeface="Symbol" pitchFamily="18" charset="2"/>
              </a:rPr>
              <a:t>N</a:t>
            </a:r>
            <a:r>
              <a:rPr lang="en-US" sz="2000" dirty="0" smtClean="0">
                <a:sym typeface="Symbol" pitchFamily="18" charset="2"/>
              </a:rPr>
              <a:t> starts into random </a:t>
            </a:r>
            <a:r>
              <a:rPr lang="en-US" sz="2000" i="1" dirty="0" smtClean="0">
                <a:sym typeface="Symbol" pitchFamily="18" charset="2"/>
              </a:rPr>
              <a:t>(s</a:t>
            </a:r>
            <a:r>
              <a:rPr lang="en-US" sz="2000" i="1" baseline="-25000" dirty="0" smtClean="0">
                <a:sym typeface="Symbol" pitchFamily="18" charset="2"/>
              </a:rPr>
              <a:t>0</a:t>
            </a:r>
            <a:r>
              <a:rPr lang="en-US" sz="2000" i="1" dirty="0" smtClean="0">
                <a:sym typeface="Symbol" pitchFamily="18" charset="2"/>
              </a:rPr>
              <a:t>,a</a:t>
            </a:r>
            <a:r>
              <a:rPr lang="en-US" sz="2000" i="1" baseline="-25000" dirty="0" smtClean="0">
                <a:sym typeface="Symbol" pitchFamily="18" charset="2"/>
              </a:rPr>
              <a:t>0</a:t>
            </a:r>
            <a:r>
              <a:rPr lang="en-US" sz="2000" i="1" dirty="0" smtClean="0">
                <a:sym typeface="Symbol" pitchFamily="18" charset="2"/>
              </a:rPr>
              <a:t>) </a:t>
            </a:r>
            <a:r>
              <a:rPr lang="en-US" sz="2000" dirty="0" smtClean="0">
                <a:sym typeface="Symbol" pitchFamily="18" charset="2"/>
              </a:rPr>
              <a:t>and run the policy to halt.</a:t>
            </a:r>
          </a:p>
          <a:p>
            <a:pPr lvl="1"/>
            <a:r>
              <a:rPr lang="en-US" sz="2000" dirty="0" smtClean="0">
                <a:sym typeface="Symbol" pitchFamily="18" charset="2"/>
              </a:rPr>
              <a:t>Then, for each </a:t>
            </a:r>
            <a:r>
              <a:rPr lang="en-US" sz="2000" i="1" dirty="0" smtClean="0">
                <a:sym typeface="Symbol" pitchFamily="18" charset="2"/>
              </a:rPr>
              <a:t>(</a:t>
            </a:r>
            <a:r>
              <a:rPr lang="en-US" sz="2000" i="1" dirty="0" err="1" smtClean="0">
                <a:sym typeface="Symbol" pitchFamily="18" charset="2"/>
              </a:rPr>
              <a:t>s,a</a:t>
            </a:r>
            <a:r>
              <a:rPr lang="en-US" sz="2000" i="1" dirty="0" smtClean="0">
                <a:sym typeface="Symbol" pitchFamily="18" charset="2"/>
              </a:rPr>
              <a:t>), </a:t>
            </a:r>
            <a:r>
              <a:rPr lang="en-US" sz="2000" dirty="0" smtClean="0">
                <a:sym typeface="Symbol" pitchFamily="18" charset="2"/>
              </a:rPr>
              <a:t>go through the </a:t>
            </a:r>
            <a:r>
              <a:rPr lang="en-US" sz="2000" i="1" dirty="0" smtClean="0">
                <a:sym typeface="Symbol" pitchFamily="18" charset="2"/>
              </a:rPr>
              <a:t>N </a:t>
            </a:r>
            <a:r>
              <a:rPr lang="en-US" sz="2000" dirty="0" smtClean="0">
                <a:sym typeface="Symbol" pitchFamily="18" charset="2"/>
              </a:rPr>
              <a:t>episodes and find the </a:t>
            </a:r>
            <a:r>
              <a:rPr lang="en-US" sz="2000" i="1" dirty="0" smtClean="0">
                <a:sym typeface="Symbol" pitchFamily="18" charset="2"/>
              </a:rPr>
              <a:t>M </a:t>
            </a:r>
            <a:r>
              <a:rPr lang="en-US" sz="2000" dirty="0" smtClean="0">
                <a:sym typeface="Symbol" pitchFamily="18" charset="2"/>
              </a:rPr>
              <a:t>episodes that use </a:t>
            </a:r>
            <a:r>
              <a:rPr lang="en-US" sz="2000" i="1" dirty="0" smtClean="0">
                <a:sym typeface="Symbol" pitchFamily="18" charset="2"/>
              </a:rPr>
              <a:t>(</a:t>
            </a:r>
            <a:r>
              <a:rPr lang="en-US" sz="2000" i="1" dirty="0" err="1" smtClean="0">
                <a:sym typeface="Symbol" pitchFamily="18" charset="2"/>
              </a:rPr>
              <a:t>s,a</a:t>
            </a:r>
            <a:r>
              <a:rPr lang="en-US" sz="2000" i="1" dirty="0" smtClean="0">
                <a:sym typeface="Symbol" pitchFamily="18" charset="2"/>
              </a:rPr>
              <a:t>) </a:t>
            </a:r>
            <a:endParaRPr lang="en-US" sz="2000" dirty="0" smtClean="0">
              <a:sym typeface="Symbol" pitchFamily="18" charset="2"/>
            </a:endParaRPr>
          </a:p>
          <a:p>
            <a:pPr lvl="1"/>
            <a:r>
              <a:rPr lang="en-US" sz="2000" dirty="0">
                <a:sym typeface="Symbol" pitchFamily="18" charset="2"/>
              </a:rPr>
              <a:t>U</a:t>
            </a:r>
            <a:r>
              <a:rPr lang="en-US" sz="2000" dirty="0" smtClean="0">
                <a:sym typeface="Symbol" pitchFamily="18" charset="2"/>
              </a:rPr>
              <a:t>pdate </a:t>
            </a:r>
            <a:r>
              <a:rPr lang="en-US" sz="2000" i="1" dirty="0" smtClean="0">
                <a:sym typeface="Symbol" pitchFamily="18" charset="2"/>
              </a:rPr>
              <a:t>Q(</a:t>
            </a:r>
            <a:r>
              <a:rPr lang="en-US" sz="2000" i="1" dirty="0" err="1" smtClean="0">
                <a:sym typeface="Symbol" pitchFamily="18" charset="2"/>
              </a:rPr>
              <a:t>s,a</a:t>
            </a:r>
            <a:r>
              <a:rPr lang="en-US" sz="2000" i="1" dirty="0" smtClean="0">
                <a:sym typeface="Symbol" pitchFamily="18" charset="2"/>
              </a:rPr>
              <a:t>) </a:t>
            </a:r>
            <a:r>
              <a:rPr lang="en-US" sz="2000" dirty="0" smtClean="0">
                <a:sym typeface="Symbol" pitchFamily="18" charset="2"/>
              </a:rPr>
              <a:t>with the average of discounted rewards starting at </a:t>
            </a:r>
            <a:r>
              <a:rPr lang="en-US" sz="2000" i="1" dirty="0" smtClean="0">
                <a:sym typeface="Symbol" pitchFamily="18" charset="2"/>
              </a:rPr>
              <a:t>(</a:t>
            </a:r>
            <a:r>
              <a:rPr lang="en-US" sz="2000" i="1" dirty="0" err="1" smtClean="0">
                <a:sym typeface="Symbol" pitchFamily="18" charset="2"/>
              </a:rPr>
              <a:t>s,a</a:t>
            </a:r>
            <a:r>
              <a:rPr lang="en-US" sz="2000" i="1" dirty="0" smtClean="0">
                <a:sym typeface="Symbol" pitchFamily="18" charset="2"/>
              </a:rPr>
              <a:t>) </a:t>
            </a:r>
            <a:r>
              <a:rPr lang="en-US" sz="2000" dirty="0" smtClean="0">
                <a:sym typeface="Symbol" pitchFamily="18" charset="2"/>
              </a:rPr>
              <a:t>on in each episode </a:t>
            </a:r>
            <a:r>
              <a:rPr lang="en-US" sz="2000" i="1" dirty="0" smtClean="0">
                <a:sym typeface="Symbol" pitchFamily="18" charset="2"/>
              </a:rPr>
              <a:t>S</a:t>
            </a:r>
            <a:r>
              <a:rPr lang="en-US" sz="2000" i="1" baseline="-25000" dirty="0" smtClean="0">
                <a:sym typeface="Symbol" pitchFamily="18" charset="2"/>
              </a:rPr>
              <a:t>i</a:t>
            </a:r>
            <a:endParaRPr lang="en-US" sz="2000" baseline="-25000" dirty="0" smtClean="0">
              <a:sym typeface="Symbol" pitchFamily="18" charset="2"/>
            </a:endParaRPr>
          </a:p>
          <a:p>
            <a:endParaRPr lang="en-US" sz="2400" dirty="0" smtClean="0">
              <a:sym typeface="Symbol" pitchFamily="18" charset="2"/>
            </a:endParaRPr>
          </a:p>
          <a:p>
            <a:endParaRPr lang="en-US" sz="2400" dirty="0" smtClean="0">
              <a:sym typeface="Symbol" pitchFamily="18" charset="2"/>
            </a:endParaRPr>
          </a:p>
          <a:p>
            <a:endParaRPr lang="en-US" sz="2400" dirty="0" smtClean="0">
              <a:sym typeface="Symbol" pitchFamily="18" charset="2"/>
            </a:endParaRPr>
          </a:p>
          <a:p>
            <a:endParaRPr lang="en-US" sz="2400" dirty="0" smtClean="0">
              <a:sym typeface="Symbol" pitchFamily="18" charset="2"/>
            </a:endParaRPr>
          </a:p>
          <a:p>
            <a:r>
              <a:rPr lang="en-US" sz="2400" u="sng" dirty="0" smtClean="0"/>
              <a:t>Improvement</a:t>
            </a:r>
            <a:r>
              <a:rPr lang="en-US" sz="2400" dirty="0" smtClean="0"/>
              <a:t>: </a:t>
            </a:r>
            <a:r>
              <a:rPr lang="en-US" sz="2400" dirty="0" smtClean="0"/>
              <a:t>With sampled Q values, </a:t>
            </a:r>
            <a:r>
              <a:rPr lang="en-US" sz="2400" dirty="0" smtClean="0"/>
              <a:t>get a better policy using </a:t>
            </a:r>
            <a:r>
              <a:rPr lang="en-US" sz="2400" u="sng" dirty="0" smtClean="0"/>
              <a:t>policy </a:t>
            </a:r>
            <a:r>
              <a:rPr lang="en-US" sz="2400" u="sng" dirty="0" smtClean="0"/>
              <a:t>extraction</a:t>
            </a:r>
            <a:endParaRPr lang="en-US" sz="2000" dirty="0" smtClean="0"/>
          </a:p>
          <a:p>
            <a:endParaRPr lang="en-US" sz="2400" dirty="0" smtClean="0">
              <a:sym typeface="Symbol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610461" y="3072672"/>
                <a:ext cx="7353102" cy="1069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𝐷𝑖𝑠𝑐𝑜𝑢𝑛𝑡𝑒𝑑𝑅𝑒𝑤𝑎𝑟𝑑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461" y="3072672"/>
                <a:ext cx="7353102" cy="10690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627822" y="5117814"/>
                <a:ext cx="4936351" cy="10599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 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822" y="5117814"/>
                <a:ext cx="4936351" cy="10599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31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1,</a:t>
            </a:r>
          </a:p>
          <a:p>
            <a:pPr algn="ctr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Stochastic action sampling w/ </a:t>
            </a:r>
            <a:r>
              <a:rPr lang="en-US" dirty="0" err="1" smtClean="0">
                <a:latin typeface="Calibri"/>
                <a:cs typeface="Calibri"/>
                <a:sym typeface="Symbol" pitchFamily="18" charset="2"/>
              </a:rPr>
              <a:t>prob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 0.1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</a:t>
            </a:r>
            <a:r>
              <a:rPr lang="en-US" sz="2400" dirty="0" smtClean="0">
                <a:latin typeface="Calibri"/>
                <a:cs typeface="Calibri"/>
              </a:rPr>
              <a:t>north</a:t>
            </a:r>
            <a:r>
              <a:rPr lang="en-US" sz="2400" dirty="0" smtClean="0">
                <a:latin typeface="Calibri"/>
                <a:cs typeface="Calibri"/>
              </a:rPr>
              <a:t>, A, -1</a:t>
            </a:r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A, </a:t>
            </a:r>
            <a:r>
              <a:rPr lang="en-US" sz="2400" dirty="0" smtClean="0">
                <a:latin typeface="Calibri"/>
                <a:cs typeface="Calibri"/>
              </a:rPr>
              <a:t>exit</a:t>
            </a:r>
            <a:r>
              <a:rPr lang="en-US" sz="2400" dirty="0" smtClean="0">
                <a:latin typeface="Calibri"/>
                <a:cs typeface="Calibri"/>
              </a:rPr>
              <a:t>,  x, </a:t>
            </a:r>
            <a:r>
              <a:rPr lang="en-US" sz="2400" dirty="0" smtClean="0">
                <a:latin typeface="Calibri"/>
                <a:cs typeface="Calibri"/>
              </a:rPr>
              <a:t>-10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86144" y="273302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alibri"/>
                <a:cs typeface="Calibri"/>
              </a:rPr>
              <a:t>C</a:t>
            </a:r>
            <a:r>
              <a:rPr lang="en-US" sz="2400" dirty="0" smtClean="0">
                <a:latin typeface="Calibri"/>
                <a:cs typeface="Calibri"/>
              </a:rPr>
              <a:t>, east, D,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D, exit,  x, +10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 smtClean="0">
                <a:latin typeface="Calibri"/>
                <a:cs typeface="Calibri"/>
              </a:rPr>
              <a:t>A, exit,    x, -10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1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2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3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7708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Episode 4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E, </a:t>
            </a:r>
            <a:r>
              <a:rPr lang="en-US" sz="2400" dirty="0" smtClean="0">
                <a:latin typeface="Calibri"/>
                <a:cs typeface="Calibri"/>
              </a:rPr>
              <a:t>east, </a:t>
            </a:r>
            <a:r>
              <a:rPr lang="en-US" sz="2400" dirty="0" smtClean="0">
                <a:latin typeface="Calibri"/>
                <a:cs typeface="Calibri"/>
              </a:rPr>
              <a:t> E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smtClean="0">
                <a:latin typeface="Calibri"/>
                <a:cs typeface="Calibri"/>
              </a:rPr>
              <a:t>-</a:t>
            </a:r>
            <a:r>
              <a:rPr lang="en-US" sz="2400" dirty="0" smtClean="0">
                <a:latin typeface="Calibri"/>
                <a:cs typeface="Calibri"/>
              </a:rPr>
              <a:t>1</a:t>
            </a:r>
          </a:p>
          <a:p>
            <a:r>
              <a:rPr lang="en-US" sz="2400" dirty="0" smtClean="0">
                <a:latin typeface="Calibri"/>
                <a:cs typeface="Calibri"/>
              </a:rPr>
              <a:t>E, north, C, -1</a:t>
            </a:r>
            <a:endParaRPr lang="en-US" sz="24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C, </a:t>
            </a:r>
            <a:r>
              <a:rPr lang="en-US" sz="2400" dirty="0" smtClean="0">
                <a:latin typeface="Calibri"/>
                <a:cs typeface="Calibri"/>
              </a:rPr>
              <a:t>north, A, </a:t>
            </a:r>
            <a:r>
              <a:rPr lang="en-US" sz="2400" dirty="0" smtClean="0">
                <a:latin typeface="Calibri"/>
                <a:cs typeface="Calibri"/>
              </a:rPr>
              <a:t>-1</a:t>
            </a:r>
          </a:p>
          <a:p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 smtClean="0">
                <a:latin typeface="Calibri"/>
                <a:cs typeface="Calibri"/>
              </a:rPr>
              <a:t>exit,    x, </a:t>
            </a:r>
            <a:r>
              <a:rPr lang="en-US" sz="2400" dirty="0" smtClean="0">
                <a:latin typeface="Calibri"/>
                <a:cs typeface="Calibri"/>
              </a:rPr>
              <a:t>-10</a:t>
            </a:r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/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226880" y="350607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-12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944100" y="326727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-11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944100" y="413109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-12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Evaluation</a:t>
            </a:r>
            <a:endParaRPr lang="en-US" dirty="0"/>
          </a:p>
        </p:txBody>
      </p:sp>
      <p:sp>
        <p:nvSpPr>
          <p:cNvPr id="38" name="Isosceles Triangle 23"/>
          <p:cNvSpPr/>
          <p:nvPr/>
        </p:nvSpPr>
        <p:spPr>
          <a:xfrm>
            <a:off x="1597268" y="3399576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234244" y="356773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59568" y="444984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-13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48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61" grpId="0"/>
      <p:bldP spid="39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2944" y="1701541"/>
            <a:ext cx="354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Policy 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t+1</a:t>
            </a: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068170" y="5751809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27634" y="170154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881063"/>
              </p:ext>
            </p:extLst>
          </p:nvPr>
        </p:nvGraphicFramePr>
        <p:xfrm>
          <a:off x="7991970" y="2844541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9914554" y="3808765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017738" y="2970565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8675951" y="402089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9219962" y="4552472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67501"/>
              </p:ext>
            </p:extLst>
          </p:nvPr>
        </p:nvGraphicFramePr>
        <p:xfrm>
          <a:off x="1403834" y="2815828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/>
                <a:gridCol w="889000"/>
                <a:gridCol w="889000"/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617778" y="383601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-</a:t>
            </a:r>
            <a:r>
              <a:rPr lang="en-US" sz="2400" smtClean="0">
                <a:latin typeface="Calibri"/>
                <a:cs typeface="Calibri"/>
              </a:rPr>
              <a:t>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280134" y="359721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-11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80134" y="446103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-12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Improvement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551990" y="389767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95602" y="477978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/>
                <a:cs typeface="Calibri"/>
              </a:rPr>
              <a:t>-13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1" name="Isosceles Triangle 21"/>
          <p:cNvSpPr/>
          <p:nvPr/>
        </p:nvSpPr>
        <p:spPr>
          <a:xfrm rot="5400000">
            <a:off x="9474231" y="40150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90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time: </a:t>
            </a:r>
            <a:r>
              <a:rPr lang="en-US" dirty="0" smtClean="0"/>
              <a:t>Value Iteration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General idea: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Assign an arbitrary utility value to every state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Plug those into the right side of Bellman to update all utilities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Repeat until values converge (change less than some threshold)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206240" y="4901184"/>
            <a:ext cx="914400" cy="64008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01840" y="4901184"/>
            <a:ext cx="1566672" cy="64008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0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we solved everything?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35913"/>
            <a:ext cx="10676128" cy="3979672"/>
          </a:xfrm>
        </p:spPr>
        <p:txBody>
          <a:bodyPr>
            <a:normAutofit/>
          </a:bodyPr>
          <a:lstStyle/>
          <a:p>
            <a:pPr marL="17463" lvl="1" indent="0">
              <a:buNone/>
            </a:pPr>
            <a:r>
              <a:rPr lang="en-US" sz="2800" dirty="0" smtClean="0">
                <a:latin typeface="Calibri"/>
                <a:cs typeface="Calibri"/>
              </a:rPr>
              <a:t>The good stuff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Can now use estimated outcome values to update policies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Still getting away without T or R!</a:t>
            </a: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Generalized policy iteration will converge to optimal policy in limit</a:t>
            </a:r>
          </a:p>
          <a:p>
            <a:pPr lvl="1"/>
            <a:endParaRPr lang="en-US" sz="2400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dirty="0" smtClean="0">
                <a:latin typeface="Calibri"/>
                <a:cs typeface="Calibri"/>
              </a:rPr>
              <a:t>The not-so-good stuff</a:t>
            </a:r>
            <a:endParaRPr lang="en-US" sz="2800" dirty="0" smtClean="0">
              <a:latin typeface="Calibri"/>
              <a:cs typeface="Calibri"/>
            </a:endParaRP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May take a large number of samples to get good Q estimates</a:t>
            </a:r>
            <a:endParaRPr lang="en-US" sz="2000" dirty="0" smtClean="0">
              <a:latin typeface="Calibri"/>
              <a:cs typeface="Calibri"/>
            </a:endParaRPr>
          </a:p>
          <a:p>
            <a:pPr lvl="1"/>
            <a:r>
              <a:rPr lang="en-US" sz="2400" dirty="0" smtClean="0">
                <a:latin typeface="Calibri"/>
                <a:cs typeface="Calibri"/>
              </a:rPr>
              <a:t>Learning still only propagates from the </a:t>
            </a:r>
            <a:r>
              <a:rPr lang="en-US" sz="2400" b="1" dirty="0" smtClean="0">
                <a:latin typeface="Calibri"/>
                <a:cs typeface="Calibri"/>
              </a:rPr>
              <a:t>final</a:t>
            </a:r>
            <a:r>
              <a:rPr lang="en-US" sz="2400" dirty="0" smtClean="0">
                <a:latin typeface="Calibri"/>
                <a:cs typeface="Calibri"/>
              </a:rPr>
              <a:t> reward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Still assuming finite state sequences!</a:t>
            </a:r>
            <a:endParaRPr lang="en-US" sz="24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296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Temporal-Difference (TD)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Combine </a:t>
            </a:r>
            <a:r>
              <a:rPr lang="en-US" b="1" dirty="0" smtClean="0"/>
              <a:t>sample-based learning </a:t>
            </a:r>
            <a:r>
              <a:rPr lang="en-US" dirty="0" smtClean="0"/>
              <a:t>of Monte Carlo and </a:t>
            </a:r>
            <a:r>
              <a:rPr lang="en-US" b="1" dirty="0" smtClean="0"/>
              <a:t>dynamic programming efficiency </a:t>
            </a:r>
            <a:r>
              <a:rPr lang="en-US" dirty="0" smtClean="0"/>
              <a:t>of </a:t>
            </a:r>
            <a:r>
              <a:rPr lang="en-US" dirty="0" err="1" smtClean="0"/>
              <a:t>lookaheads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Basic Idea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/>
              <a:t>lookahead</a:t>
            </a:r>
            <a:r>
              <a:rPr lang="en-US" dirty="0" smtClean="0"/>
              <a:t> with current estimates to learn from every experience!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56816" y="5035070"/>
            <a:ext cx="9089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Start with evaluation of fixed policy first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Then use GPI to learn new policies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2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 evaluation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0263" y="1608440"/>
            <a:ext cx="9418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Update current utility estimate for state </a:t>
            </a:r>
            <a:r>
              <a:rPr lang="en-US" sz="2800" i="1" dirty="0" smtClean="0"/>
              <a:t>s </a:t>
            </a:r>
            <a:r>
              <a:rPr lang="en-US" sz="2800" dirty="0" smtClean="0"/>
              <a:t>every time we take an action from it: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359340" y="3701320"/>
                <a:ext cx="74001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340" y="3701320"/>
                <a:ext cx="740016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359340" y="4826032"/>
                <a:ext cx="345624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Learning rate</a:t>
                </a:r>
                <a:endParaRPr lang="en-US" sz="2400" dirty="0" smtClean="0"/>
              </a:p>
              <a:p>
                <a:r>
                  <a:rPr lang="en-US" sz="2400" dirty="0" smtClean="0"/>
                  <a:t>How much do we learn from each sample?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0&lt;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340" y="4826032"/>
                <a:ext cx="3456244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2646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327203" y="5010365"/>
                <a:ext cx="24323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 smtClean="0"/>
                  <a:t>s’ </a:t>
                </a:r>
                <a:r>
                  <a:rPr lang="en-US" sz="2400" dirty="0" smtClean="0"/>
                  <a:t>is the outcome of taking action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i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203" y="5010365"/>
                <a:ext cx="2432304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010" t="-4061" r="-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0"/>
          </p:cNvCxnSpPr>
          <p:nvPr/>
        </p:nvCxnSpPr>
        <p:spPr>
          <a:xfrm flipV="1">
            <a:off x="4087462" y="4132208"/>
            <a:ext cx="1289210" cy="69382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900416" y="4132207"/>
            <a:ext cx="254319" cy="87815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59423" y="2803006"/>
            <a:ext cx="331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TD error</a:t>
            </a:r>
            <a:r>
              <a:rPr lang="en-US" sz="2400" dirty="0" smtClean="0"/>
              <a:t> at this </a:t>
            </a:r>
            <a:r>
              <a:rPr lang="en-US" sz="2400" dirty="0" err="1" smtClean="0"/>
              <a:t>timestep</a:t>
            </a:r>
            <a:endParaRPr lang="en-US" sz="2400" b="1" dirty="0"/>
          </a:p>
        </p:txBody>
      </p:sp>
      <p:sp>
        <p:nvSpPr>
          <p:cNvPr id="15" name="Left Brace 14"/>
          <p:cNvSpPr/>
          <p:nvPr/>
        </p:nvSpPr>
        <p:spPr>
          <a:xfrm rot="5400000">
            <a:off x="7579280" y="1627871"/>
            <a:ext cx="203358" cy="37307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 evaluation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0263" y="1608440"/>
            <a:ext cx="9418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Update current utility estimate for state </a:t>
            </a:r>
            <a:r>
              <a:rPr lang="en-US" sz="2800" i="1" dirty="0" smtClean="0"/>
              <a:t>s </a:t>
            </a:r>
            <a:r>
              <a:rPr lang="en-US" sz="2800" dirty="0" smtClean="0"/>
              <a:t>every time we take an action from it: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395916" y="2750663"/>
                <a:ext cx="74001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916" y="2750663"/>
                <a:ext cx="740016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88007" y="4096512"/>
            <a:ext cx="9015984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 smtClean="0"/>
              <a:t>If we extend the </a:t>
            </a:r>
            <a:r>
              <a:rPr lang="en-US" sz="2400" dirty="0" err="1" smtClean="0"/>
              <a:t>lookahead</a:t>
            </a:r>
            <a:r>
              <a:rPr lang="en-US" sz="2400" dirty="0" smtClean="0"/>
              <a:t> to the end of the sequence, get Monte Carlo estimation</a:t>
            </a:r>
          </a:p>
          <a:p>
            <a:pPr marL="285750" indent="-28575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 smtClean="0"/>
              <a:t>In the limit, will converge to true expected utility of </a:t>
            </a:r>
            <a:r>
              <a:rPr lang="en-US" sz="2400" i="1" dirty="0" smtClean="0"/>
              <a:t>s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 smtClean="0"/>
              <a:t>And faster than Monte Carlo!</a:t>
            </a:r>
          </a:p>
          <a:p>
            <a:pPr marL="285750" indent="-285750">
              <a:spcBef>
                <a:spcPts val="1200"/>
              </a:spcBef>
              <a:buFont typeface="Wingdings" charset="2"/>
              <a:buChar char="Ø"/>
            </a:pPr>
            <a:r>
              <a:rPr lang="en-US" sz="2400" dirty="0" smtClean="0"/>
              <a:t>Finite </a:t>
            </a:r>
            <a:r>
              <a:rPr lang="en-US" sz="2400" dirty="0" err="1" smtClean="0"/>
              <a:t>lookahead</a:t>
            </a:r>
            <a:r>
              <a:rPr lang="en-US" sz="2400" dirty="0" smtClean="0"/>
              <a:t> allows dealing with infinite experience sequences!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395915" y="3294629"/>
                <a:ext cx="71986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915" y="3294629"/>
                <a:ext cx="719863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023360" y="2750663"/>
            <a:ext cx="5772723" cy="430887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learning rate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3776" y="1371600"/>
                <a:ext cx="11201400" cy="4876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 gives an exponential </a:t>
                </a:r>
                <a:r>
                  <a:rPr lang="en-US" sz="2800" dirty="0" smtClean="0"/>
                  <a:t>moving average </a:t>
                </a:r>
              </a:p>
              <a:p>
                <a:pPr lvl="1"/>
                <a:r>
                  <a:rPr lang="en-US" sz="2400" dirty="0" smtClean="0"/>
                  <a:t>The running interpolation update:</a:t>
                </a:r>
              </a:p>
              <a:p>
                <a:pPr lvl="4"/>
                <a:endParaRPr lang="en-US" sz="1600" dirty="0" smtClean="0"/>
              </a:p>
              <a:p>
                <a:pPr lvl="1"/>
                <a:r>
                  <a:rPr lang="en-US" sz="2400" dirty="0" smtClean="0"/>
                  <a:t>Makes recent samples more important:</a:t>
                </a:r>
              </a:p>
              <a:p>
                <a:pPr lvl="2"/>
                <a:endParaRPr lang="en-US" sz="2000" dirty="0" smtClean="0"/>
              </a:p>
              <a:p>
                <a:pPr lvl="2"/>
                <a:endParaRPr lang="en-US" sz="2000" dirty="0" smtClean="0"/>
              </a:p>
              <a:p>
                <a:pPr lvl="2"/>
                <a:endParaRPr lang="en-US" sz="2000" dirty="0" smtClean="0"/>
              </a:p>
              <a:p>
                <a:pPr lvl="2"/>
                <a:endParaRPr lang="en-US" sz="2000" dirty="0" smtClean="0"/>
              </a:p>
              <a:p>
                <a:pPr lvl="1"/>
                <a:r>
                  <a:rPr lang="en-US" sz="2400" dirty="0" smtClean="0"/>
                  <a:t>Forgets about the past (distant past values were wrong anyway)</a:t>
                </a:r>
              </a:p>
              <a:p>
                <a:pPr lvl="1"/>
                <a:endParaRPr lang="en-US" sz="2400" dirty="0" smtClean="0"/>
              </a:p>
              <a:p>
                <a:pPr lvl="1"/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Decreasing learning rate </a:t>
                </a:r>
                <a:r>
                  <a:rPr lang="en-US" sz="2800" dirty="0" smtClean="0"/>
                  <a:t>make averages converge over time</a:t>
                </a:r>
                <a:endParaRPr lang="en-US" sz="2800" dirty="0" smtClean="0"/>
              </a:p>
              <a:p>
                <a:endParaRPr lang="en-US" sz="2800" dirty="0" smtClean="0"/>
              </a:p>
            </p:txBody>
          </p:sp>
        </mc:Choice>
        <mc:Fallback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776" y="1371600"/>
                <a:ext cx="11201400" cy="4876800"/>
              </a:xfrm>
              <a:blipFill rotWithShape="0">
                <a:blip r:embed="rId2"/>
                <a:stretch>
                  <a:fillRect l="-108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185797" y="307848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373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/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/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 smtClean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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= 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1, </a:t>
            </a:r>
            <a:r>
              <a:rPr lang="el-GR" dirty="0" smtClean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 smtClean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/>
                <a:gridCol w="729188"/>
                <a:gridCol w="729188"/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/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/>
                <a:gridCol w="741485"/>
                <a:gridCol w="741485"/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3894323" y="5635916"/>
                <a:ext cx="71986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BB0000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BB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BB000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BB0000"/>
                          </a:solidFill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323" y="5635916"/>
                <a:ext cx="7198637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Temporal Difference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3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Sarsa</a:t>
            </a:r>
            <a:r>
              <a:rPr lang="en-US" dirty="0" smtClean="0"/>
              <a:t>: learning policies with TD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4671" y="1700784"/>
            <a:ext cx="8997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Like before, now estimate </a:t>
            </a:r>
            <a:r>
              <a:rPr lang="en-US" sz="2800" b="1" dirty="0" smtClean="0"/>
              <a:t>Q values for state-action pairs </a:t>
            </a:r>
            <a:r>
              <a:rPr lang="en-US" sz="2800" dirty="0" smtClean="0"/>
              <a:t>instead of </a:t>
            </a:r>
            <a:r>
              <a:rPr lang="en-US" sz="2800" b="1" dirty="0" smtClean="0"/>
              <a:t>state utilities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62878" y="3010389"/>
                <a:ext cx="86612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878" y="3010389"/>
                <a:ext cx="8661282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11518" y="3796774"/>
            <a:ext cx="81126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Uses all of </a:t>
            </a:r>
            <a:r>
              <a:rPr lang="en-US" sz="2400" i="1" dirty="0" smtClean="0"/>
              <a:t>s, a, R, s’, a’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2400" dirty="0" smtClean="0"/>
              <a:t>Hence, </a:t>
            </a:r>
            <a:r>
              <a:rPr lang="en-US" sz="2400" b="1" dirty="0" err="1" smtClean="0"/>
              <a:t>Sarsa</a:t>
            </a:r>
            <a:endParaRPr lang="en-US" sz="2400" b="1" dirty="0" smtClean="0"/>
          </a:p>
          <a:p>
            <a:pPr marL="285750" indent="-285750">
              <a:spcBef>
                <a:spcPts val="1200"/>
              </a:spcBef>
              <a:buFont typeface="Wingdings" charset="2"/>
              <a:buChar char="Ø"/>
            </a:pPr>
            <a:r>
              <a:rPr lang="en-US" sz="2400" i="1" dirty="0" smtClean="0"/>
              <a:t>a, a’</a:t>
            </a:r>
            <a:r>
              <a:rPr lang="en-US" sz="2400" dirty="0" smtClean="0"/>
              <a:t> both chosen by </a:t>
            </a:r>
            <a:r>
              <a:rPr lang="en-US" sz="2400" b="1" dirty="0" smtClean="0"/>
              <a:t>current policy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762878" y="5705856"/>
                <a:ext cx="86612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Now, can use updated Q values to extract new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800" dirty="0" smtClean="0"/>
                  <a:t>!</a:t>
                </a:r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878" y="5705856"/>
                <a:ext cx="866128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407" t="-10465" r="-147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3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On-policy vs Off-policy TD learning</a:t>
            </a:r>
            <a:endParaRPr lang="en-US" b="1" dirty="0" smtClean="0"/>
          </a:p>
          <a:p>
            <a:r>
              <a:rPr lang="en-US" dirty="0" err="1" smtClean="0"/>
              <a:t>Sarsa</a:t>
            </a:r>
            <a:r>
              <a:rPr lang="en-US" dirty="0" smtClean="0"/>
              <a:t> vs Q learning</a:t>
            </a:r>
          </a:p>
          <a:p>
            <a:r>
              <a:rPr lang="en-US" dirty="0" smtClean="0"/>
              <a:t>Stochastic policies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Generalization for realistic learning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0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244" y="1597660"/>
            <a:ext cx="2753360" cy="314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Reinforcement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88" y="3684931"/>
            <a:ext cx="5157216" cy="2879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64" y="2486660"/>
            <a:ext cx="1351429" cy="19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Reinforcement learning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43012" y="1392651"/>
            <a:ext cx="5752988" cy="3120562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spcBef>
                <a:spcPts val="1600"/>
              </a:spcBef>
              <a:buNone/>
            </a:pPr>
            <a:r>
              <a:rPr lang="en-US" dirty="0" smtClean="0">
                <a:ea typeface="ＭＳ Ｐゴシック" pitchFamily="34" charset="-128"/>
              </a:rPr>
              <a:t>Defined </a:t>
            </a:r>
            <a:r>
              <a:rPr lang="en-US" dirty="0" smtClean="0">
                <a:ea typeface="ＭＳ Ｐゴシック" pitchFamily="34" charset="-128"/>
              </a:rPr>
              <a:t>by: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A</a:t>
            </a:r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dirty="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Maybe a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terminal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state</a:t>
            </a:r>
          </a:p>
          <a:p>
            <a:pPr lvl="1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ea typeface="ＭＳ Ｐゴシック" pitchFamily="34" charset="-128"/>
              </a:rPr>
              <a:t>No longer know </a:t>
            </a:r>
          </a:p>
          <a:p>
            <a:pPr lvl="2">
              <a:lnSpc>
                <a:spcPct val="80000"/>
              </a:lnSpc>
              <a:spcBef>
                <a:spcPts val="1100"/>
              </a:spcBef>
            </a:pP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transition </a:t>
            </a: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function T(s, a, s</a:t>
            </a:r>
            <a:r>
              <a:rPr lang="en-US" altLang="ja-JP" dirty="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</a:p>
          <a:p>
            <a:pPr lvl="2">
              <a:lnSpc>
                <a:spcPct val="80000"/>
              </a:lnSpc>
              <a:spcBef>
                <a:spcPts val="1100"/>
              </a:spcBef>
            </a:pP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reward function </a:t>
            </a:r>
            <a:r>
              <a:rPr lang="en-US" dirty="0" smtClean="0">
                <a:solidFill>
                  <a:srgbClr val="CC0000"/>
                </a:solidFill>
                <a:ea typeface="ＭＳ Ｐゴシック" pitchFamily="34" charset="-128"/>
              </a:rPr>
              <a:t>R(s</a:t>
            </a:r>
            <a:r>
              <a:rPr lang="en-US" altLang="ja-JP" dirty="0" smtClean="0">
                <a:solidFill>
                  <a:srgbClr val="CC0000"/>
                </a:solidFill>
                <a:ea typeface="ＭＳ Ｐゴシック" pitchFamily="34" charset="-128"/>
              </a:rPr>
              <a:t>)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306" y="4530342"/>
            <a:ext cx="51015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But</a:t>
            </a:r>
            <a:r>
              <a:rPr lang="en-US" sz="2800" dirty="0" smtClean="0"/>
              <a:t>, we do observe two things: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End state</a:t>
            </a:r>
            <a:r>
              <a:rPr lang="en-US" sz="2800" i="1" dirty="0" smtClean="0"/>
              <a:t> s’</a:t>
            </a:r>
            <a:r>
              <a:rPr lang="en-US" sz="2800" dirty="0" smtClean="0"/>
              <a:t> after taking action </a:t>
            </a:r>
            <a:r>
              <a:rPr lang="en-US" sz="2800" i="1" dirty="0" smtClean="0"/>
              <a:t>a</a:t>
            </a:r>
            <a:r>
              <a:rPr lang="en-US" sz="2800" dirty="0" smtClean="0"/>
              <a:t> from state </a:t>
            </a:r>
            <a:r>
              <a:rPr lang="en-US" sz="2800" i="1" dirty="0" smtClean="0"/>
              <a:t>s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Reward </a:t>
            </a:r>
            <a:r>
              <a:rPr lang="en-US" sz="2800" i="1" dirty="0" smtClean="0"/>
              <a:t>R(s’) </a:t>
            </a:r>
            <a:r>
              <a:rPr lang="en-US" sz="2800" dirty="0" smtClean="0"/>
              <a:t>when we enter </a:t>
            </a:r>
            <a:r>
              <a:rPr lang="en-US" sz="2800" i="1" dirty="0" smtClean="0"/>
              <a:t>s’</a:t>
            </a:r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3877" y="1700784"/>
            <a:ext cx="3935770" cy="180787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784848" y="4530342"/>
            <a:ext cx="41039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How would you use these to learn a decision policy for any state?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3890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b="1" dirty="0" smtClean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  <a:endParaRPr lang="en-US" sz="25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 smtClean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  <a:endParaRPr lang="en-US" sz="26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Actions: a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  <p:extLst>
      <p:ext uri="{BB962C8B-B14F-4D97-AF65-F5344CB8AC3E}">
        <p14:creationId xmlns:p14="http://schemas.microsoft.com/office/powerpoint/2010/main" val="138548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Aibo</a:t>
            </a:r>
            <a:endParaRPr lang="en-US" dirty="0"/>
          </a:p>
        </p:txBody>
      </p:sp>
      <p:pic>
        <p:nvPicPr>
          <p:cNvPr id="4" name="init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4121" y="1470978"/>
            <a:ext cx="6703758" cy="4570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7952" y="6239452"/>
            <a:ext cx="378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Initial gait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594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Aibo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87952" y="6239452"/>
            <a:ext cx="378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Training</a:t>
            </a:r>
            <a:endParaRPr lang="en-US" sz="2400" i="1" dirty="0"/>
          </a:p>
        </p:txBody>
      </p:sp>
      <p:pic>
        <p:nvPicPr>
          <p:cNvPr id="3" name="training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822" y="1394650"/>
            <a:ext cx="6832726" cy="46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5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Aibo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87952" y="6239452"/>
            <a:ext cx="378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Gait at end of training</a:t>
            </a:r>
            <a:endParaRPr lang="en-US" sz="2400" i="1" dirty="0"/>
          </a:p>
        </p:txBody>
      </p:sp>
      <p:pic>
        <p:nvPicPr>
          <p:cNvPr id="3" name="finish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3099" y="1341374"/>
            <a:ext cx="6723109" cy="458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7B05F9-84A9-B047-A346-68DB6A5C69F0}" vid="{D4853D83-D962-D44A-AB1D-3B1A9DED5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16118</TotalTime>
  <Words>2501</Words>
  <Application>Microsoft Macintosh PowerPoint</Application>
  <PresentationFormat>Widescreen</PresentationFormat>
  <Paragraphs>430</Paragraphs>
  <Slides>37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Calibri Light</vt:lpstr>
      <vt:lpstr>Cambria Math</vt:lpstr>
      <vt:lpstr>ＭＳ Ｐゴシック</vt:lpstr>
      <vt:lpstr>Symbol</vt:lpstr>
      <vt:lpstr>Wingdings</vt:lpstr>
      <vt:lpstr>Arial</vt:lpstr>
      <vt:lpstr>Office Theme</vt:lpstr>
      <vt:lpstr>Announcements</vt:lpstr>
      <vt:lpstr>Last time: Markov Decision Processes</vt:lpstr>
      <vt:lpstr>Last time: Value Iteration</vt:lpstr>
      <vt:lpstr>Today: Reinforcement learning</vt:lpstr>
      <vt:lpstr>Today: Reinforcement learning</vt:lpstr>
      <vt:lpstr>Reinforcement Learning</vt:lpstr>
      <vt:lpstr>Example: Aibo</vt:lpstr>
      <vt:lpstr>Example: Aibo</vt:lpstr>
      <vt:lpstr>Example: Aibo</vt:lpstr>
      <vt:lpstr>Offline (MDPs) vs. Online (RL)</vt:lpstr>
      <vt:lpstr>Approaches we’ll take for RL</vt:lpstr>
      <vt:lpstr>Model-based learning</vt:lpstr>
      <vt:lpstr>Model-based learning</vt:lpstr>
      <vt:lpstr>Problems with model-based learning</vt:lpstr>
      <vt:lpstr>Approaches we’ll take for RL</vt:lpstr>
      <vt:lpstr>Q function</vt:lpstr>
      <vt:lpstr>Passive reinforcement learning</vt:lpstr>
      <vt:lpstr>Passive reinforcement learning</vt:lpstr>
      <vt:lpstr>Monte Carlo method (aka Direct Evaluation)</vt:lpstr>
      <vt:lpstr>Example: Monte Carlo</vt:lpstr>
      <vt:lpstr>Monte Carlo assumptions</vt:lpstr>
      <vt:lpstr>Problems with Direct Evaluation</vt:lpstr>
      <vt:lpstr>Active Reinforcement Learning</vt:lpstr>
      <vt:lpstr>Active Reinforcement Learning</vt:lpstr>
      <vt:lpstr>Mutable policies</vt:lpstr>
      <vt:lpstr>Mutable policies</vt:lpstr>
      <vt:lpstr>Generalized Policy Iteration</vt:lpstr>
      <vt:lpstr>Example: Evaluation</vt:lpstr>
      <vt:lpstr>Example: Improvement</vt:lpstr>
      <vt:lpstr>Have we solved everything?</vt:lpstr>
      <vt:lpstr>Temporal-Difference (TD) Learning</vt:lpstr>
      <vt:lpstr>TD evaluation</vt:lpstr>
      <vt:lpstr>TD evaluation</vt:lpstr>
      <vt:lpstr>Effect of learning rate</vt:lpstr>
      <vt:lpstr>Example: Temporal Difference learning</vt:lpstr>
      <vt:lpstr>Sarsa: learning policies with TD</vt:lpstr>
      <vt:lpstr>Next Time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Intro to Artificial Intelligence</dc:title>
  <dc:creator>Newman-Griffis, Denis R.</dc:creator>
  <cp:lastModifiedBy>Newman-Griffis, Denis R.</cp:lastModifiedBy>
  <cp:revision>390</cp:revision>
  <cp:lastPrinted>2017-09-12T18:41:39Z</cp:lastPrinted>
  <dcterms:created xsi:type="dcterms:W3CDTF">2017-08-18T18:18:42Z</dcterms:created>
  <dcterms:modified xsi:type="dcterms:W3CDTF">2017-09-27T20:16:19Z</dcterms:modified>
</cp:coreProperties>
</file>